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447" r:id="rId3"/>
    <p:sldId id="448" r:id="rId4"/>
    <p:sldId id="451" r:id="rId5"/>
    <p:sldId id="45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480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  <p15:guide id="5" orient="horz" pos="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F3B93"/>
    <a:srgbClr val="E0D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70" autoAdjust="0"/>
    <p:restoredTop sz="96057" autoAdjust="0"/>
  </p:normalViewPr>
  <p:slideViewPr>
    <p:cSldViewPr>
      <p:cViewPr varScale="1">
        <p:scale>
          <a:sx n="67" d="100"/>
          <a:sy n="67" d="100"/>
        </p:scale>
        <p:origin x="1452" y="60"/>
      </p:cViewPr>
      <p:guideLst>
        <p:guide orient="horz" pos="2256"/>
        <p:guide pos="2880"/>
        <p:guide pos="480"/>
        <p:guide orient="horz" pos="4032"/>
        <p:guide orient="horz" pos="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79014479179726"/>
          <c:y val="7.3765073484031871E-2"/>
          <c:w val="0.82476572183380881"/>
          <c:h val="0.76256450956409461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Asia-Pacific</c:v>
                </c:pt>
                <c:pt idx="1">
                  <c:v>Europe</c:v>
                </c:pt>
                <c:pt idx="2">
                  <c:v>North America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1"/>
        <c:axId val="715769520"/>
        <c:axId val="715758096"/>
      </c:barChart>
      <c:catAx>
        <c:axId val="7157695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715758096"/>
        <c:crosses val="autoZero"/>
        <c:auto val="1"/>
        <c:lblAlgn val="ctr"/>
        <c:lblOffset val="100"/>
        <c:noMultiLvlLbl val="0"/>
      </c:catAx>
      <c:valAx>
        <c:axId val="715758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715769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65000"/>
            </a:schemeClr>
          </a:solidFill>
          <a:latin typeface="Trebuchet MS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735133016495863E-2"/>
          <c:y val="2.4143652987895201E-2"/>
          <c:w val="0.83452973396700825"/>
          <c:h val="0.9517126940242096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rebuchet MS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Asia-Pacific</c:v>
                </c:pt>
                <c:pt idx="1">
                  <c:v>Europe</c:v>
                </c:pt>
                <c:pt idx="2">
                  <c:v>North America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91C-AA2B-4B43-991D-8C9892EA2745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74A27-B222-4CE9-B20F-AA4F4EF7D3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5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1326A-7478-4F34-AA8C-B1C36B3742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1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2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1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7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7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hdphoto" Target="../media/hdphoto1.wdp"/><Relationship Id="rId7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11" Type="http://schemas.openxmlformats.org/officeDocument/2006/relationships/image" Target="../media/image10.png"/><Relationship Id="rId5" Type="http://schemas.microsoft.com/office/2007/relationships/hdphoto" Target="../media/hdphoto2.wdp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69" name="Picture 1" descr="C:\Users\Andleeb\Downloads\logo\1-1469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1"/>
            <a:ext cx="9102843" cy="6858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6DC8BBAC-A275-4D08-8B55-CBA8690B1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9B23F92-1924-4413-B0A1-59EA0B81E7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6349" t="-13995" r="-9609" b="-6374"/>
          <a:stretch/>
        </p:blipFill>
        <p:spPr>
          <a:xfrm>
            <a:off x="7142627" y="6098771"/>
            <a:ext cx="2001372" cy="73152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xmlns="" id="{7C4F212A-6A6A-4C08-A96C-B550E767F29C}"/>
              </a:ext>
            </a:extLst>
          </p:cNvPr>
          <p:cNvSpPr txBox="1">
            <a:spLocks/>
          </p:cNvSpPr>
          <p:nvPr/>
        </p:nvSpPr>
        <p:spPr>
          <a:xfrm>
            <a:off x="7143" y="714356"/>
            <a:ext cx="9136857" cy="1083964"/>
          </a:xfrm>
          <a:prstGeom prst="rect">
            <a:avLst/>
          </a:prstGeom>
          <a:solidFill>
            <a:schemeClr val="accent6">
              <a:lumMod val="75000"/>
              <a:alpha val="65098"/>
            </a:schemeClr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-15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Global Market of </a:t>
            </a:r>
            <a:r>
              <a:rPr lang="en-US" sz="3200" b="1" spc="-150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Meglumine</a:t>
            </a:r>
            <a:r>
              <a:rPr lang="en-US" sz="32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endParaRPr lang="en-US" sz="3200" b="1" spc="-15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/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Global Techno-Commercial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Feasibility Report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51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owchart: Process 5"/>
          <p:cNvSpPr/>
          <p:nvPr/>
        </p:nvSpPr>
        <p:spPr>
          <a:xfrm>
            <a:off x="716280" y="1064524"/>
            <a:ext cx="7741920" cy="510767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32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32"/>
                </a:lnTo>
                <a:cubicBezTo>
                  <a:pt x="6825" y="3336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1 EXECUTIVE SUMMARY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2 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MEGLUMINE BASIC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Product Overview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CAS No &amp; Synonyms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Innovator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Launching date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Priority and Patent Expiry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3 GLOBAL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MEGLUMINE FORMS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, GRADES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APPLICATIONS &amp; MECHANISM OF ACTION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Meglumine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Form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Meglumine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Grades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Meglumine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Applications</a:t>
            </a: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4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MEGLUMINE -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CONTINENT WISE MANUFACTURERS, MANUFACTURING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VOLUME &amp;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Meglumine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Meglumine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Manufacturing Volume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1/4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F97BE47C-F13F-4571-BE72-B16F06ABA745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B0B8ECCD-9D32-4914-B7E0-2E2DDD6E8A7A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:a16="http://schemas.microsoft.com/office/drawing/2014/main" xmlns="" id="{45E9C3F1-A84F-401C-8C06-00BA6C23A13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914C03CD-85FE-4F44-AFD2-4568091030A8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:a16="http://schemas.microsoft.com/office/drawing/2014/main" xmlns="" id="{08666299-FD94-4367-8460-EF700B9CC44F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3D59C45C-7ACE-4B7C-BD74-BAF8D6F72EAB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857B1E35-A967-4A6D-943A-38150F5AC0B8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9A1D6E87-C235-4183-B3AF-9BA13008EDE4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C142465A-C38A-480B-AB94-CC641997168E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7056540C-8FCB-439E-9734-58C25A20EC3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E0753406-44CE-439D-8BEA-316E1E601327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69CA2DDF-1B86-4FAF-9066-F34645749544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822D1319-2AB1-439E-864A-80F7A732F15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69000049-51F8-473A-929E-54F8013B072F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696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2/4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Meglumine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Meglumine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Meglumine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Meglumine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 Relevant Contact Details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5 WORLDWIDE MANUFACTURING PROCESSES,RAW MATERIAL</a:t>
            </a:r>
          </a:p>
          <a:p>
            <a:pPr>
              <a:lnSpc>
                <a:spcPct val="150000"/>
              </a:lnSpc>
            </a:pPr>
            <a:r>
              <a:rPr lang="en-IN" sz="1200" b="1" dirty="0" smtClean="0">
                <a:solidFill>
                  <a:schemeClr val="accent1"/>
                </a:solidFill>
                <a:latin typeface="Trebuchet MS" pitchFamily="34" charset="0"/>
              </a:rPr>
              <a:t>&amp; MANUFACTURING COST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Manufacturing process Analysis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All type of Manufacturing routes &amp; schematic diagram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Manufacturing cost analysis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6 MEGLUMINE FEASIBILITY ANALYSIS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Raw Material &amp; Production Capacity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Manufacturing Process Description With Comparison Of Various Other Process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Detail Of Hazardous Chemicals storage &amp; Handling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7 MEGLUMINE RETURN ON INVESTMENT &amp; BREAKEVEN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ANALYSIS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8 PRICE TREND ANALYSIS OF MEGLUMINE FOR 3 YEARS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COUNTRYWISE PRICE TREND ANALYSIS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MANUFACTURERWISE PRICE TREND ANALYSIS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IN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85334B4E-84E4-4E26-95AF-8CBFAA310EFB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B706634F-6532-471E-8962-3C5378489BA8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AFE0926D-6F92-4130-93E1-71075B62241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lowchart: Decision 39">
                <a:extLst>
                  <a:ext uri="{FF2B5EF4-FFF2-40B4-BE49-F238E27FC236}">
                    <a16:creationId xmlns:a16="http://schemas.microsoft.com/office/drawing/2014/main" xmlns="" id="{599A6835-22CA-4FE6-972B-52E5C291C5D3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lowchart: Decision 40">
                <a:extLst>
                  <a:ext uri="{FF2B5EF4-FFF2-40B4-BE49-F238E27FC236}">
                    <a16:creationId xmlns:a16="http://schemas.microsoft.com/office/drawing/2014/main" xmlns="" id="{BD847F0D-4FE5-42A5-81B0-F01AB9C5174A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42147445-D07C-41C7-8115-4FA8241D2E4E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8F1292D6-78B6-4153-8E22-F8EB0B895F95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902C511F-C83A-4A0C-844D-253030668747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89C5AEA2-E989-471D-8499-7E6658D6E6BC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A1957CE8-5F05-4C10-93AB-166689EA1428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9560386B-3728-4B05-BA83-950A116374DC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FA1CB72A-A4F7-4D6C-8903-367E2D1112BF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069986D3-0809-4644-B695-30F4AA1EF1C8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980DA18F-4CF9-433F-8FAA-C618D3EDC4BD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2673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3/4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9 MEGLUMINE GLOBAL MARKET WITH PAST AND FUTURE PREDICTION CONTINENT WISE MANUFACTURERS, MANUFACTURING VOLUME &amp;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Meglumine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Meglumine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Meglumine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Meglumine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Meglumine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Meglumine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Wise Manufacturers Relevant Contact Details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10 MEGLUMINE - CUSTOMER WISE CONSUMPTION,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QUANTITY &amp; CONTACT INFORMATION 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Meglumine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Global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Meglumine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Global 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Meglumine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Meglumine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Wise 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Meglumine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Meglumine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Wise 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</a:pP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A77376F6-B6B9-401E-A19B-BC2409187161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EA941E81-2D62-4813-96BC-DBAEA642C2B2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:a16="http://schemas.microsoft.com/office/drawing/2014/main" xmlns="" id="{7EF6D1D2-1D57-4306-BD5A-D2F6CA2DAA1A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4769BE38-149A-4C1F-80BE-D6079F71A051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:a16="http://schemas.microsoft.com/office/drawing/2014/main" xmlns="" id="{ACD1913F-117A-425D-8F49-1C1AF564556D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756B7F7F-7148-465B-94A4-8C788B45CA09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2A39E950-14C7-45E4-A35B-F86B035B7DFD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49A8D569-8650-45F2-89B7-8D40D439C097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51F36259-BE44-450F-925C-586F671AD9B9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7621B1F5-8765-44F3-933A-5963A420C6E4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1C1AD80A-5320-4AE5-894E-4F5337BA468D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CC332192-67DD-4AEB-9F60-7339A3F8CB76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945D4FBC-FDBE-42F6-B5AF-E0C6AA9110A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538C0766-F249-4EE8-BB4F-29D0892A85D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8551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4/4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11 MEGLUMINE WORLDWIDE PATENT &amp; REGULATORY ASPECTS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Patent Filed With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Product Registration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Policy- Anti Dumping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Duty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Export Benefits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License Required For Trade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Regulatory Status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12 MEGLUMINE CONTINENT WISE EXPORT/ IMPORT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 STATISTICS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Meglumine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Import Statistics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Meglumine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Wise Export Statistics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13 MEGLUMINE WORLDWIDE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SWOT ANALYSIS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&amp; BUSINESS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RECOMMENDATION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Meglumine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SWOT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Analysis (Strength, Weakness, Opportunities &amp; Threat)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Meglumine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Business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Prospects &amp; Our Recommendation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6F659038-9F3C-4512-9F56-CA32E904B268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A71CE714-684D-4BDA-89B4-D71987A44A9E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:a16="http://schemas.microsoft.com/office/drawing/2014/main" xmlns="" id="{C07251DE-9237-4D30-A0B7-8AEC526D0FF6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94F4379B-7F6C-44D9-B0F9-4583E7639ECB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:a16="http://schemas.microsoft.com/office/drawing/2014/main" xmlns="" id="{885157F2-9183-4653-9970-E5795C1DE616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356BABF0-A693-41D9-B84D-4F80D81F6B54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AA079B63-9118-4E8D-830F-E1A019F49CB1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C22742E4-5A32-45BC-A304-B1B99B74F4FB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62D4996D-6C03-41BC-83FA-84755592FA46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9DDA0BAF-9E83-43F7-A353-4A7BCC98A76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3C1E89F7-F10B-46AE-A81B-B418E29294E8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1E50B061-1DE5-4BE4-AD7A-3F540DD17B20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C4B7C3B9-14FD-4365-BD64-CB7EA288C68C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527059A5-FC19-44F7-AD7B-1186AA19860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700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Executive Summary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Global &amp;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Indian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Meglumine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Market  2020-21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 a Nutshell</a:t>
            </a:r>
          </a:p>
        </p:txBody>
      </p:sp>
      <p:sp>
        <p:nvSpPr>
          <p:cNvPr id="4" name="Rectangle 3"/>
          <p:cNvSpPr/>
          <p:nvPr/>
        </p:nvSpPr>
        <p:spPr>
          <a:xfrm>
            <a:off x="347504" y="1211033"/>
            <a:ext cx="2152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D308B"/>
                </a:solidFill>
              </a:rPr>
              <a:t>Global </a:t>
            </a:r>
            <a:r>
              <a:rPr lang="en-US" dirty="0" err="1" smtClean="0">
                <a:solidFill>
                  <a:srgbClr val="FD308B"/>
                </a:solidFill>
              </a:rPr>
              <a:t>Meglumine</a:t>
            </a:r>
            <a:r>
              <a:rPr lang="en-US" dirty="0" smtClean="0">
                <a:solidFill>
                  <a:srgbClr val="FD308B"/>
                </a:solidFill>
              </a:rPr>
              <a:t> Market </a:t>
            </a:r>
            <a:endParaRPr lang="en-US" dirty="0">
              <a:solidFill>
                <a:srgbClr val="FD308B"/>
              </a:solidFill>
            </a:endParaRPr>
          </a:p>
        </p:txBody>
      </p:sp>
      <p:pic>
        <p:nvPicPr>
          <p:cNvPr id="1026" name="Picture 2" descr="C:\Users\user\AppData\Local\Microsoft\Windows\INetCache\IE\X5SN2UOM\16902-illustration-of-a-globe-pv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285" y="1203960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3475392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566832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570 MT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298768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82588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  <a:endParaRPr lang="en-IN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$17 M</a:t>
            </a: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114525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190725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2017-2022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16%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8232" y="2282603"/>
            <a:ext cx="19337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D308B"/>
                </a:solidFill>
              </a:rPr>
              <a:t>Indian </a:t>
            </a:r>
            <a:r>
              <a:rPr lang="en-US" dirty="0" err="1" smtClean="0">
                <a:solidFill>
                  <a:srgbClr val="FD308B"/>
                </a:solidFill>
              </a:rPr>
              <a:t>Meglumine</a:t>
            </a:r>
            <a:r>
              <a:rPr lang="en-US" dirty="0" smtClean="0">
                <a:solidFill>
                  <a:srgbClr val="FD308B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rgbClr val="FD308B"/>
                </a:solidFill>
              </a:rPr>
              <a:t>Market </a:t>
            </a:r>
            <a:endParaRPr lang="en-US" dirty="0">
              <a:solidFill>
                <a:srgbClr val="FD308B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523667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615107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Xx MT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347043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430863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lvl="0" algn="ctr"/>
            <a:r>
              <a:rPr lang="en-US" sz="24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$</a:t>
            </a:r>
            <a:r>
              <a:rPr lang="en-US" sz="2400" b="1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xxM</a:t>
            </a:r>
            <a:endParaRPr lang="en-US" sz="2400" b="1" dirty="0" smtClean="0">
              <a:solidFill>
                <a:prstClr val="black">
                  <a:lumMod val="50000"/>
                  <a:lumOff val="50000"/>
                </a:prstClr>
              </a:solidFill>
              <a:latin typeface="Arial Black" panose="020B0A04020102020204" pitchFamily="34" charset="0"/>
            </a:endParaRP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162800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239000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2017-2022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xx%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028" name="Picture 4" descr="C:\Users\user\AppData\Local\Microsoft\Windows\INetCache\IE\2A5UJ2NG\India-coor-locator[1].png"/>
          <p:cNvPicPr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119" y="2346960"/>
            <a:ext cx="492413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357159" y="3200400"/>
            <a:ext cx="2629882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Meglumine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Manufacturers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Market share by Geography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286753" y="3200400"/>
            <a:ext cx="2642569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Meglumine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Manufacturers 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 Geography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0" y="5969913"/>
            <a:ext cx="91440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No.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of global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Buyers of </a:t>
            </a:r>
            <a:r>
              <a:rPr 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Meglumine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is 214  with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buying quantity of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570 M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</a:t>
            </a: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report also contains the profile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of  country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 with their buying quantities &amp; contact details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409402" y="3200400"/>
            <a:ext cx="2377440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Global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Manufacturers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37906" y="1857364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BDF45BE9-BA71-47B2-ADEF-6FA5EF2F6EF9}"/>
              </a:ext>
            </a:extLst>
          </p:cNvPr>
          <p:cNvSpPr/>
          <p:nvPr/>
        </p:nvSpPr>
        <p:spPr>
          <a:xfrm>
            <a:off x="6490364" y="3779520"/>
            <a:ext cx="2225040" cy="201168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lIns="91440" tIns="91440" rIns="91440" bIns="91440" anchor="ctr">
            <a:noAutofit/>
          </a:bodyPr>
          <a:lstStyle/>
          <a:p>
            <a:pPr fontAlgn="b"/>
            <a:r>
              <a:rPr lang="en-US" sz="1200" dirty="0" smtClean="0">
                <a:solidFill>
                  <a:srgbClr val="000000"/>
                </a:solidFill>
              </a:rPr>
              <a:t>Merck </a:t>
            </a:r>
            <a:r>
              <a:rPr lang="en-US" sz="1200" dirty="0" err="1" smtClean="0">
                <a:solidFill>
                  <a:srgbClr val="000000"/>
                </a:solidFill>
              </a:rPr>
              <a:t>Kgaa</a:t>
            </a:r>
            <a:endParaRPr lang="en-US" sz="1200" dirty="0" smtClean="0">
              <a:solidFill>
                <a:srgbClr val="000000"/>
              </a:solidFill>
            </a:endParaRPr>
          </a:p>
          <a:p>
            <a:endParaRPr lang="en-IN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"/>
            <a:r>
              <a:rPr lang="en-US" sz="1200" dirty="0" smtClean="0">
                <a:solidFill>
                  <a:srgbClr val="000000"/>
                </a:solidFill>
              </a:rPr>
              <a:t>Eagle Chemical</a:t>
            </a:r>
          </a:p>
          <a:p>
            <a:pPr fontAlgn="b"/>
            <a:r>
              <a:rPr lang="en-US" sz="1200" dirty="0" smtClean="0">
                <a:solidFill>
                  <a:srgbClr val="000000"/>
                </a:solidFill>
              </a:rPr>
              <a:t> Works</a:t>
            </a:r>
          </a:p>
          <a:p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"/>
            <a:r>
              <a:rPr lang="en-US" sz="1200" dirty="0" err="1" smtClean="0">
                <a:solidFill>
                  <a:srgbClr val="000000"/>
                </a:solidFill>
              </a:rPr>
              <a:t>Aether</a:t>
            </a:r>
            <a:r>
              <a:rPr lang="en-US" sz="1200" dirty="0" smtClean="0">
                <a:solidFill>
                  <a:srgbClr val="000000"/>
                </a:solidFill>
              </a:rPr>
              <a:t> Industries Ltd</a:t>
            </a:r>
          </a:p>
          <a:p>
            <a:endParaRPr lang="en-IN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"/>
            <a:r>
              <a:rPr lang="en-US" sz="1200" dirty="0" err="1" smtClean="0">
                <a:solidFill>
                  <a:srgbClr val="000000"/>
                </a:solidFill>
              </a:rPr>
              <a:t>Mosinter</a:t>
            </a:r>
            <a:r>
              <a:rPr lang="en-US" sz="1200" dirty="0" smtClean="0">
                <a:solidFill>
                  <a:srgbClr val="000000"/>
                </a:solidFill>
              </a:rPr>
              <a:t> Group Ltd</a:t>
            </a:r>
          </a:p>
          <a:p>
            <a:pPr fontAlgn="b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5" name="AutoShape 9" descr="Image result for Mitsui Chemical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1CAC37E1-E800-4102-A8AC-321AB3F91A0C}"/>
              </a:ext>
            </a:extLst>
          </p:cNvPr>
          <p:cNvSpPr/>
          <p:nvPr/>
        </p:nvSpPr>
        <p:spPr>
          <a:xfrm>
            <a:off x="1214414" y="4643446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8B2178A4-CFD3-402E-8017-1F68136961BC}"/>
              </a:ext>
            </a:extLst>
          </p:cNvPr>
          <p:cNvSpPr/>
          <p:nvPr/>
        </p:nvSpPr>
        <p:spPr>
          <a:xfrm>
            <a:off x="4357686" y="3929066"/>
            <a:ext cx="1000132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graphicFrame>
        <p:nvGraphicFramePr>
          <p:cNvPr id="40" name="Chart 39"/>
          <p:cNvGraphicFramePr/>
          <p:nvPr/>
        </p:nvGraphicFramePr>
        <p:xfrm>
          <a:off x="3000364" y="3857628"/>
          <a:ext cx="3000396" cy="1960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3" name="Chart 32"/>
          <p:cNvGraphicFramePr/>
          <p:nvPr/>
        </p:nvGraphicFramePr>
        <p:xfrm>
          <a:off x="357158" y="3857628"/>
          <a:ext cx="2571768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4034" name="AutoShape 2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" name="AutoShape 4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8" name="AutoShape 6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0" name="AutoShape 8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2" name="AutoShape 10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4" name="AutoShape 12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6" name="AutoShape 14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0" name="AutoShape 18" descr="Coogee Chemicals | Linke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3729" name="Picture 1" descr="C:\Users\Andleeb\Downloads\logo\download (6).png"/>
          <p:cNvPicPr>
            <a:picLocks noChangeAspect="1" noChangeArrowheads="1"/>
          </p:cNvPicPr>
          <p:nvPr/>
        </p:nvPicPr>
        <p:blipFill>
          <a:blip r:embed="rId8"/>
          <a:srcRect t="18664" b="48994"/>
          <a:stretch>
            <a:fillRect/>
          </a:stretch>
        </p:blipFill>
        <p:spPr bwMode="auto">
          <a:xfrm>
            <a:off x="7643834" y="3913536"/>
            <a:ext cx="976309" cy="229844"/>
          </a:xfrm>
          <a:prstGeom prst="rect">
            <a:avLst/>
          </a:prstGeom>
          <a:noFill/>
        </p:spPr>
      </p:pic>
      <p:pic>
        <p:nvPicPr>
          <p:cNvPr id="73730" name="Picture 2" descr="C:\Users\Andleeb\Downloads\logo\images (3).jpg"/>
          <p:cNvPicPr>
            <a:picLocks noChangeAspect="1" noChangeArrowheads="1"/>
          </p:cNvPicPr>
          <p:nvPr/>
        </p:nvPicPr>
        <p:blipFill>
          <a:blip r:embed="rId9"/>
          <a:srcRect l="6196" t="32396" r="6196" b="32396"/>
          <a:stretch>
            <a:fillRect/>
          </a:stretch>
        </p:blipFill>
        <p:spPr bwMode="auto">
          <a:xfrm>
            <a:off x="7697344" y="4357694"/>
            <a:ext cx="1018060" cy="234750"/>
          </a:xfrm>
          <a:prstGeom prst="rect">
            <a:avLst/>
          </a:prstGeom>
          <a:noFill/>
        </p:spPr>
      </p:pic>
      <p:pic>
        <p:nvPicPr>
          <p:cNvPr id="73731" name="Picture 3" descr="C:\Users\Andleeb\Downloads\logo\download (16)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142346" y="4838716"/>
            <a:ext cx="453881" cy="304796"/>
          </a:xfrm>
          <a:prstGeom prst="rect">
            <a:avLst/>
          </a:prstGeom>
          <a:noFill/>
        </p:spPr>
      </p:pic>
      <p:pic>
        <p:nvPicPr>
          <p:cNvPr id="73732" name="Picture 4" descr="C:\Users\Andleeb\Downloads\logo\download (15).png"/>
          <p:cNvPicPr>
            <a:picLocks noChangeAspect="1" noChangeArrowheads="1"/>
          </p:cNvPicPr>
          <p:nvPr/>
        </p:nvPicPr>
        <p:blipFill>
          <a:blip r:embed="rId11"/>
          <a:srcRect t="18898" b="37795"/>
          <a:stretch>
            <a:fillRect/>
          </a:stretch>
        </p:blipFill>
        <p:spPr bwMode="auto">
          <a:xfrm>
            <a:off x="7929586" y="5276824"/>
            <a:ext cx="738186" cy="3196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4301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11511</TotalTime>
  <Words>481</Words>
  <Application>Microsoft Office PowerPoint</Application>
  <PresentationFormat>On-screen Show (4:3)</PresentationFormat>
  <Paragraphs>125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Shekhar</dc:creator>
  <cp:lastModifiedBy>Faizan Ahmad</cp:lastModifiedBy>
  <cp:revision>736</cp:revision>
  <dcterms:created xsi:type="dcterms:W3CDTF">2020-02-21T04:59:25Z</dcterms:created>
  <dcterms:modified xsi:type="dcterms:W3CDTF">2022-02-11T05:11:43Z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15591032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S9.0.0</vt:lpwstr>
  </property>
</Properties>
</file>